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2021/12/17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2021/12/17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3234F-2943-4AD6-8E73-34C216403FC9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8B044-5115-4C63-8F06-0D627F0729F0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476C3-78BD-40CB-9C6F-0D41DD7E1D50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A4C0A-F292-41BE-9CD1-530467B1B9F8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630FC-7090-4D1C-93D5-113C82941F4E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DFCFC-F8E9-4049-95DD-C79391CC7BFF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E5E81-E012-42C1-892B-1E2892457684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5DBCF-E3D4-4FC7-9203-C0C05B2BAA55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0A522-F0F5-43AE-870D-B1652467F5E7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571CF06-CFCF-4651-AD58-EA72AF9A9AA5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78803E1-1726-4879-80E3-452B390141DD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ECCA8BC-1B61-46E2-9581-00FC2FDA063C}" type="datetime1">
              <a:rPr lang="zh-CN" altLang="en-US" smtClean="0"/>
              <a:t>2021/12/17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8000" dirty="0"/>
              <a:t>Genome Assembly</a:t>
            </a:r>
            <a:endParaRPr lang="zh-cn" sz="8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Hairuo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Zeng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7738332-C66C-4918-9C69-E95581670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00"/>
          <a:stretch/>
        </p:blipFill>
        <p:spPr>
          <a:xfrm>
            <a:off x="-1" y="0"/>
            <a:ext cx="4635315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AA08AE-C0E1-4158-ABB2-FF57D1CC229B}"/>
              </a:ext>
            </a:extLst>
          </p:cNvPr>
          <p:cNvSpPr txBox="1"/>
          <p:nvPr/>
        </p:nvSpPr>
        <p:spPr>
          <a:xfrm>
            <a:off x="3047495" y="3245848"/>
            <a:ext cx="609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Plan: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5FC9A-5FCE-4D20-9F20-96E1CF29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254F56-F1D8-4164-AD86-A7F39400A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--Genome Assembly</a:t>
            </a:r>
          </a:p>
          <a:p>
            <a:r>
              <a:rPr lang="en-US" altLang="zh-CN" dirty="0"/>
              <a:t>Greedy method ( generated by original reads)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9ACCE-77D9-42CA-BA40-E63CAF34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2021/12/17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2C0423-FAF4-4DB6-AEB1-40584AC1B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0" t="19656" r="54691" b="35258"/>
          <a:stretch/>
        </p:blipFill>
        <p:spPr>
          <a:xfrm>
            <a:off x="7186995" y="1376314"/>
            <a:ext cx="3968685" cy="49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4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5FC9A-5FCE-4D20-9F20-96E1CF29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254F56-F1D8-4164-AD86-A7F39400A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--Genome Assembly</a:t>
            </a:r>
          </a:p>
          <a:p>
            <a:r>
              <a:rPr lang="en-US" altLang="zh-CN" dirty="0"/>
              <a:t>De Bruijn Graph and topological sort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9ACCE-77D9-42CA-BA40-E63CAF34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2021/12/17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2A9754-CC12-4ED5-9B07-9DB2B3C3F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92" t="30741" r="54227" b="23574"/>
          <a:stretch/>
        </p:blipFill>
        <p:spPr>
          <a:xfrm>
            <a:off x="6956980" y="1523739"/>
            <a:ext cx="3733015" cy="47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5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9B010-85E1-47B4-9BD6-5560FFAB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>
                <a:solidFill>
                  <a:schemeClr val="tx1"/>
                </a:solidFill>
              </a:rPr>
              <a:t>Discussion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2EB98A-CAFC-4352-9950-DB6896319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Accuracy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 Time consumed</a:t>
            </a:r>
          </a:p>
          <a:p>
            <a:pPr marL="0" indent="0">
              <a:buNone/>
            </a:pPr>
            <a:r>
              <a:rPr lang="en-US" altLang="zh-CN" dirty="0"/>
              <a:t>Greedy method: very time-consuming, estimate 2 days to finish assemble mitochondria DNA.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266164-3E19-4AB2-B3BC-0EBF1E35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2021/12/17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0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长方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536" y="747936"/>
            <a:ext cx="10058400" cy="3892168"/>
          </a:xfrm>
        </p:spPr>
        <p:txBody>
          <a:bodyPr rtlCol="0" anchor="ctr">
            <a:normAutofit fontScale="90000"/>
          </a:bodyPr>
          <a:lstStyle/>
          <a:p>
            <a:pPr marL="457200" lvl="0" indent="-457200" rtl="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FFFF"/>
                </a:solidFill>
              </a:rPr>
              <a:t>Background</a:t>
            </a:r>
            <a:br>
              <a:rPr lang="en-US" altLang="zh-CN" sz="3200" dirty="0">
                <a:solidFill>
                  <a:srgbClr val="FFFFFF"/>
                </a:solidFill>
              </a:rPr>
            </a:br>
            <a:br>
              <a:rPr lang="en-US" altLang="zh-CN" sz="3200" dirty="0">
                <a:solidFill>
                  <a:srgbClr val="FFFFFF"/>
                </a:solidFill>
              </a:rPr>
            </a:br>
            <a:r>
              <a:rPr lang="en-US" altLang="zh-CN" sz="3200" dirty="0">
                <a:solidFill>
                  <a:srgbClr val="FFFFFF"/>
                </a:solidFill>
              </a:rPr>
              <a:t>Dataset</a:t>
            </a:r>
            <a:br>
              <a:rPr lang="en-US" altLang="zh-CN" sz="3200" dirty="0">
                <a:solidFill>
                  <a:srgbClr val="FFFFFF"/>
                </a:solidFill>
              </a:rPr>
            </a:br>
            <a:br>
              <a:rPr lang="en-US" altLang="zh-CN" sz="3200" dirty="0">
                <a:solidFill>
                  <a:srgbClr val="FFFFFF"/>
                </a:solidFill>
              </a:rPr>
            </a:br>
            <a:r>
              <a:rPr lang="en-US" altLang="zh-CN" sz="3200" dirty="0">
                <a:solidFill>
                  <a:srgbClr val="FFFFFF"/>
                </a:solidFill>
              </a:rPr>
              <a:t>Algorithm</a:t>
            </a:r>
            <a:br>
              <a:rPr lang="en-US" altLang="zh-CN" sz="3200" dirty="0">
                <a:solidFill>
                  <a:srgbClr val="FFFFFF"/>
                </a:solidFill>
              </a:rPr>
            </a:br>
            <a:br>
              <a:rPr lang="en-US" altLang="zh-CN" sz="3200" dirty="0">
                <a:solidFill>
                  <a:srgbClr val="FFFFFF"/>
                </a:solidFill>
              </a:rPr>
            </a:br>
            <a:r>
              <a:rPr lang="en-US" altLang="zh-CN" sz="3200" dirty="0">
                <a:solidFill>
                  <a:srgbClr val="FFFFFF"/>
                </a:solidFill>
              </a:rPr>
              <a:t>Performance</a:t>
            </a:r>
            <a:br>
              <a:rPr lang="en-US" altLang="zh-CN" sz="3200" dirty="0">
                <a:solidFill>
                  <a:srgbClr val="FFFFFF"/>
                </a:solidFill>
              </a:rPr>
            </a:br>
            <a:br>
              <a:rPr lang="en-US" altLang="zh-CN" sz="3200" dirty="0">
                <a:solidFill>
                  <a:srgbClr val="FFFFFF"/>
                </a:solidFill>
              </a:rPr>
            </a:br>
            <a:r>
              <a:rPr lang="en-US" altLang="zh-CN" sz="3200" dirty="0">
                <a:solidFill>
                  <a:srgbClr val="FFFFFF"/>
                </a:solidFill>
              </a:rPr>
              <a:t>Discussion</a:t>
            </a:r>
            <a:br>
              <a:rPr lang="en-US" altLang="zh-CN" sz="3200" dirty="0">
                <a:solidFill>
                  <a:srgbClr val="FFFFFF"/>
                </a:solidFill>
              </a:rPr>
            </a:br>
            <a:endParaRPr lang="zh-cn" sz="3200" dirty="0">
              <a:solidFill>
                <a:srgbClr val="FFFFFF"/>
              </a:solidFill>
            </a:endParaRPr>
          </a:p>
        </p:txBody>
      </p:sp>
      <p:sp>
        <p:nvSpPr>
          <p:cNvPr id="49" name="长方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8249" y="5786182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cn" dirty="0">
                <a:solidFill>
                  <a:srgbClr val="FFFFFF"/>
                </a:solidFill>
              </a:rPr>
              <a:t>- </a:t>
            </a:r>
            <a:r>
              <a:rPr lang="en-US" altLang="zh-CN" dirty="0" err="1">
                <a:solidFill>
                  <a:srgbClr val="FFFFFF"/>
                </a:solidFill>
              </a:rPr>
              <a:t>INdex</a:t>
            </a:r>
            <a:endParaRPr lang="zh-cn" dirty="0">
              <a:solidFill>
                <a:srgbClr val="FFFF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4500FC-95A7-4B63-9B28-8ECC43033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0"/>
          <a:stretch/>
        </p:blipFill>
        <p:spPr>
          <a:xfrm>
            <a:off x="7475456" y="0"/>
            <a:ext cx="471500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854B-880E-4768-A0B2-266CCC60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4CA923-29DE-4C9B-BB5D-50392E262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 is the foundation of all molecular biological activities.</a:t>
            </a:r>
          </a:p>
          <a:p>
            <a:r>
              <a:rPr lang="en-US" altLang="zh-CN" dirty="0"/>
              <a:t>Genome assembly could be used in gene prediction of new species, species classification.</a:t>
            </a:r>
          </a:p>
          <a:p>
            <a:r>
              <a:rPr lang="en-US" altLang="zh-CN" dirty="0"/>
              <a:t>Here I create a tool to simulate the process of reads generation.</a:t>
            </a:r>
          </a:p>
          <a:p>
            <a:r>
              <a:rPr lang="en-US" altLang="zh-CN" dirty="0"/>
              <a:t>I also try to create some tools to achieve assemble the </a:t>
            </a:r>
            <a:r>
              <a:rPr lang="en-US" altLang="zh-CN" dirty="0" err="1"/>
              <a:t>mitochrondria</a:t>
            </a:r>
            <a:r>
              <a:rPr lang="en-US" altLang="zh-CN" dirty="0"/>
              <a:t> DNA.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86977-38CA-49FE-A4DA-7014BD28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2021/12/17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6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D854B-880E-4768-A0B2-266CCC60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4CA923-29DE-4C9B-BB5D-50392E262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initial target data I choose is the complete </a:t>
            </a:r>
            <a:r>
              <a:rPr lang="en-US" altLang="zh-CN" dirty="0" err="1"/>
              <a:t>mitochrondria</a:t>
            </a:r>
            <a:r>
              <a:rPr lang="en-US" altLang="zh-CN" dirty="0"/>
              <a:t>  DNA from NCBI</a:t>
            </a:r>
            <a:r>
              <a:rPr lang="zh-CN" altLang="en-US" dirty="0"/>
              <a:t>， </a:t>
            </a:r>
            <a:r>
              <a:rPr lang="en-US" altLang="zh-CN" dirty="0"/>
              <a:t>the species is Homo Sapiens </a:t>
            </a:r>
            <a:r>
              <a:rPr lang="zh-CN" altLang="en-US" dirty="0"/>
              <a:t>（</a:t>
            </a:r>
            <a:r>
              <a:rPr lang="en-US" altLang="zh-CN" dirty="0"/>
              <a:t>human</a:t>
            </a:r>
            <a:r>
              <a:rPr lang="zh-CN" altLang="en-US" dirty="0"/>
              <a:t>）</a:t>
            </a:r>
            <a:r>
              <a:rPr lang="en-US" altLang="zh-CN" dirty="0"/>
              <a:t>. RefSeq:NC_012920.1 with 16807bp.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86977-38CA-49FE-A4DA-7014BD28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2021/12/17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C84073-4863-4E7C-BCE2-C162E77A6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7" t="23173" r="60567" b="60011"/>
          <a:stretch/>
        </p:blipFill>
        <p:spPr>
          <a:xfrm>
            <a:off x="1802026" y="2997887"/>
            <a:ext cx="8587947" cy="30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0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569FD-8E06-41F3-B580-55EF7290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C4501-4D61-4602-98F9-F43040BF3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smaller gene (COX1) is also chosen. Accession: MH835347.1 with 407bp.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0B5D72-779C-410E-B3CE-3090A48E2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2021/12/17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E4D2FC-4F77-4698-96FA-B82CD9488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9" t="42169" r="61273" b="48537"/>
          <a:stretch/>
        </p:blipFill>
        <p:spPr>
          <a:xfrm>
            <a:off x="1693851" y="3016577"/>
            <a:ext cx="8804298" cy="15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84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56FD8-0DF9-445B-9C99-02A7F519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8D543F-B8DA-4828-9D47-AE97029D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--Reads Generation</a:t>
            </a:r>
          </a:p>
          <a:p>
            <a:pPr marL="0" indent="0">
              <a:buNone/>
            </a:pPr>
            <a:r>
              <a:rPr lang="en-US" altLang="zh-CN" dirty="0"/>
              <a:t>depth</a:t>
            </a:r>
            <a:r>
              <a:rPr lang="zh-CN" altLang="en-US" dirty="0"/>
              <a:t>： </a:t>
            </a:r>
            <a:r>
              <a:rPr lang="en-US" altLang="zh-CN" dirty="0"/>
              <a:t>depth=(reads length * reads number)/genome size</a:t>
            </a:r>
          </a:p>
          <a:p>
            <a:pPr marL="0" indent="0">
              <a:buNone/>
            </a:pPr>
            <a:r>
              <a:rPr lang="en-US" altLang="zh-CN" dirty="0"/>
              <a:t>Usage: *.</a:t>
            </a:r>
            <a:r>
              <a:rPr lang="en-US" altLang="zh-CN" dirty="0" err="1"/>
              <a:t>py</a:t>
            </a:r>
            <a:r>
              <a:rPr lang="en-US" altLang="zh-CN" dirty="0"/>
              <a:t>  </a:t>
            </a:r>
            <a:r>
              <a:rPr lang="en-US" altLang="zh-CN" dirty="0" err="1"/>
              <a:t>fasta</a:t>
            </a:r>
            <a:r>
              <a:rPr lang="en-US" altLang="zh-CN" dirty="0"/>
              <a:t> file  depth reads length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269AD-B001-4C9C-9455-5382D142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2021/12/17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4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56FD8-0DF9-445B-9C99-02A7F519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8D543F-B8DA-4828-9D47-AE97029D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--Genome Assembly</a:t>
            </a:r>
          </a:p>
          <a:p>
            <a:pPr marL="457200" indent="-457200">
              <a:buAutoNum type="arabicParenR"/>
            </a:pPr>
            <a:r>
              <a:rPr lang="en-US" altLang="zh-CN" dirty="0"/>
              <a:t>Greedy</a:t>
            </a:r>
            <a:r>
              <a:rPr lang="zh-CN" altLang="en-US" dirty="0"/>
              <a:t> </a:t>
            </a:r>
            <a:r>
              <a:rPr lang="en-US" altLang="zh-CN" dirty="0"/>
              <a:t>method 1 :</a:t>
            </a:r>
            <a:r>
              <a:rPr lang="zh-CN" altLang="en-US" dirty="0"/>
              <a:t> </a:t>
            </a:r>
            <a:r>
              <a:rPr lang="en-US" altLang="zh-CN" dirty="0"/>
              <a:t>Based on Needleman-Wunch, Catch one sequence </a:t>
            </a:r>
            <a:r>
              <a:rPr lang="en-US" altLang="zh-CN" dirty="0" err="1"/>
              <a:t>ramdonly</a:t>
            </a:r>
            <a:r>
              <a:rPr lang="en-US" altLang="zh-CN" dirty="0"/>
              <a:t>(here I always pick the first one of the list</a:t>
            </a:r>
            <a:r>
              <a:rPr lang="zh-CN" altLang="en-US" dirty="0"/>
              <a:t>， </a:t>
            </a:r>
            <a:r>
              <a:rPr lang="en-US" altLang="zh-CN" dirty="0"/>
              <a:t>Alignment</a:t>
            </a:r>
            <a:r>
              <a:rPr lang="zh-CN" altLang="en-US" dirty="0"/>
              <a:t> </a:t>
            </a:r>
            <a:r>
              <a:rPr lang="en-US" altLang="zh-CN" dirty="0"/>
              <a:t>and choose the</a:t>
            </a:r>
          </a:p>
          <a:p>
            <a:pPr marL="457200" indent="-457200">
              <a:buAutoNum type="arabicParenR"/>
            </a:pPr>
            <a:r>
              <a:rPr lang="en-US" altLang="zh-CN" dirty="0"/>
              <a:t>Greedy method 2 </a:t>
            </a:r>
            <a:r>
              <a:rPr lang="zh-CN" altLang="en-US" dirty="0"/>
              <a:t>：</a:t>
            </a:r>
            <a:r>
              <a:rPr lang="en-US" altLang="zh-CN" dirty="0"/>
              <a:t> the score is generated from the complete match of  one</a:t>
            </a:r>
            <a:r>
              <a:rPr lang="zh-CN" altLang="en-US" dirty="0"/>
              <a:t>‘</a:t>
            </a:r>
            <a:r>
              <a:rPr lang="en-US" altLang="zh-CN" dirty="0"/>
              <a:t>s tail and another’s head.</a:t>
            </a:r>
          </a:p>
          <a:p>
            <a:pPr marL="457200" indent="-457200">
              <a:buAutoNum type="arabicParenR"/>
            </a:pPr>
            <a:r>
              <a:rPr lang="en-US" altLang="zh-CN" dirty="0"/>
              <a:t>De Bruijn Graph: separate reads into short sequence—</a:t>
            </a:r>
            <a:r>
              <a:rPr lang="en-US" altLang="zh-CN" dirty="0" err="1"/>
              <a:t>kmer</a:t>
            </a:r>
            <a:r>
              <a:rPr lang="en-US" altLang="zh-CN" dirty="0"/>
              <a:t>, build the directed graph by the relationship of overlapping. Generating the whole sequence with Breadth first traversal(BFS).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269AD-B001-4C9C-9455-5382D142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2021/12/17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6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A11C9-ED2E-443E-9B2F-998BE38C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5C757-4424-48AF-9193-E21A1F87F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20" y="2108201"/>
            <a:ext cx="10213000" cy="3760891"/>
          </a:xfrm>
        </p:spPr>
        <p:txBody>
          <a:bodyPr/>
          <a:lstStyle/>
          <a:p>
            <a:r>
              <a:rPr lang="en-US" altLang="zh-CN" dirty="0"/>
              <a:t>-- topological sort( Directed acyclic graph)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400D9A-E665-4E8A-8D41-046C46151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2021/12/17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1099E2-C64D-4B31-AA9E-B1FF0F057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3" t="49999" r="67758" b="22063"/>
          <a:stretch/>
        </p:blipFill>
        <p:spPr>
          <a:xfrm>
            <a:off x="2015613" y="3299592"/>
            <a:ext cx="2607454" cy="23659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E4B167-0CFD-4360-AFF5-68A3BDDA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53" t="47124" r="66489" b="22301"/>
          <a:stretch/>
        </p:blipFill>
        <p:spPr>
          <a:xfrm>
            <a:off x="6824210" y="3299592"/>
            <a:ext cx="2686641" cy="23268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BAAD4C5-C28B-43CD-B46C-F58D87E75B7B}"/>
              </a:ext>
            </a:extLst>
          </p:cNvPr>
          <p:cNvSpPr txBox="1"/>
          <p:nvPr/>
        </p:nvSpPr>
        <p:spPr>
          <a:xfrm>
            <a:off x="7616859" y="5869092"/>
            <a:ext cx="620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Graph is from </a:t>
            </a:r>
            <a:r>
              <a:rPr lang="en-US" altLang="zh-CN" sz="1400" dirty="0" err="1"/>
              <a:t>Zhuo</a:t>
            </a:r>
            <a:r>
              <a:rPr lang="en-US" altLang="zh-CN" sz="1400" dirty="0"/>
              <a:t> Wang : https://www.bilibili.com/video/BV1nJ411V7bd?p=134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9181F84-D904-4EE9-A949-94C727A002E9}"/>
              </a:ext>
            </a:extLst>
          </p:cNvPr>
          <p:cNvSpPr/>
          <p:nvPr/>
        </p:nvSpPr>
        <p:spPr>
          <a:xfrm>
            <a:off x="5121894" y="4364609"/>
            <a:ext cx="1203489" cy="4336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293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5FC9A-5FCE-4D20-9F20-96E1CF29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254F56-F1D8-4164-AD86-A7F39400A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--Reads generation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9ACCE-77D9-42CA-BA40-E63CAF34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24A4C0A-F292-41BE-9CD1-530467B1B9F8}" type="datetime1">
              <a:rPr lang="zh-CN" altLang="en-US" smtClean="0"/>
              <a:t>2021/12/17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81BD80-A2A7-466F-BFDF-55803F63F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0" t="36475" r="80736" b="56289"/>
          <a:stretch/>
        </p:blipFill>
        <p:spPr>
          <a:xfrm>
            <a:off x="1036320" y="3655244"/>
            <a:ext cx="2970072" cy="11231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5DFB03-B3C7-4164-BDD7-4DAC51B63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74639" r="54382" b="19450"/>
          <a:stretch/>
        </p:blipFill>
        <p:spPr>
          <a:xfrm>
            <a:off x="1097280" y="2561055"/>
            <a:ext cx="10950176" cy="99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0654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0_TF56160789.potx" id="{3F1A5A69-5FBD-4BC0-A5BD-1C78ACF4E2B8}" vid="{F8855046-FD5E-4BF4-A180-69AC9E1877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{AEE20A2A-4AA8-497B-A47A-58660CDA0D03}tf56160789_win32</Template>
  <TotalTime>565</TotalTime>
  <Words>323</Words>
  <Application>Microsoft Office PowerPoint</Application>
  <PresentationFormat>宽屏</PresentationFormat>
  <Paragraphs>49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Microsoft YaHei UI</vt:lpstr>
      <vt:lpstr>新宋体</vt:lpstr>
      <vt:lpstr>Arial</vt:lpstr>
      <vt:lpstr>Calibri</vt:lpstr>
      <vt:lpstr>Franklin Gothic Book</vt:lpstr>
      <vt:lpstr>Times New Roman</vt:lpstr>
      <vt:lpstr>Wingdings</vt:lpstr>
      <vt:lpstr>1_RetrospectVTI</vt:lpstr>
      <vt:lpstr>Genome Assembly</vt:lpstr>
      <vt:lpstr>Background  Dataset  Algorithm  Performance  Discussion </vt:lpstr>
      <vt:lpstr>Background </vt:lpstr>
      <vt:lpstr>Dataset </vt:lpstr>
      <vt:lpstr>Dataset</vt:lpstr>
      <vt:lpstr>Algorithm</vt:lpstr>
      <vt:lpstr>Algorithm</vt:lpstr>
      <vt:lpstr>Algorithm</vt:lpstr>
      <vt:lpstr>Results</vt:lpstr>
      <vt:lpstr>Results</vt:lpstr>
      <vt:lpstr>Results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Assembly</dc:title>
  <dc:creator>曾 海若</dc:creator>
  <cp:lastModifiedBy>曾 海若</cp:lastModifiedBy>
  <cp:revision>15</cp:revision>
  <dcterms:created xsi:type="dcterms:W3CDTF">2021-03-16T11:26:06Z</dcterms:created>
  <dcterms:modified xsi:type="dcterms:W3CDTF">2021-12-17T10:37:24Z</dcterms:modified>
</cp:coreProperties>
</file>